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73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12/5/2024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12/5/2024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12/5/2024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12/5/2024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12/5/2024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9401" y="791307"/>
            <a:ext cx="8825658" cy="2676019"/>
          </a:xfrm>
        </p:spPr>
        <p:txBody>
          <a:bodyPr/>
          <a:lstStyle/>
          <a:p>
            <a:r>
              <a:rPr lang="en-US" sz="4800" dirty="0" err="1" smtClean="0"/>
              <a:t>Qu’est-ce</a:t>
            </a:r>
            <a:r>
              <a:rPr lang="en-US" sz="4800" dirty="0" smtClean="0"/>
              <a:t> </a:t>
            </a:r>
            <a:r>
              <a:rPr lang="en-US" sz="4800" dirty="0" err="1" smtClean="0"/>
              <a:t>qu’un</a:t>
            </a:r>
            <a:r>
              <a:rPr lang="en-US" sz="4800" dirty="0" smtClean="0"/>
              <a:t> argument?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4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3200" dirty="0" smtClean="0"/>
              <a:t>2- </a:t>
            </a:r>
            <a:r>
              <a:rPr lang="en-US" sz="3200" dirty="0" err="1" smtClean="0"/>
              <a:t>Utiliser</a:t>
            </a:r>
            <a:r>
              <a:rPr lang="en-US" sz="3200" dirty="0" smtClean="0"/>
              <a:t> le </a:t>
            </a:r>
            <a:r>
              <a:rPr lang="en-US" sz="3200" dirty="0" err="1" smtClean="0"/>
              <a:t>cours</a:t>
            </a:r>
            <a:r>
              <a:rPr lang="en-US" sz="3200" dirty="0" smtClean="0"/>
              <a:t>. → </a:t>
            </a:r>
            <a:r>
              <a:rPr lang="en-US" sz="3200" dirty="0" err="1" smtClean="0"/>
              <a:t>Reprendre</a:t>
            </a:r>
            <a:r>
              <a:rPr lang="en-US" sz="3200" dirty="0" smtClean="0"/>
              <a:t> </a:t>
            </a:r>
            <a:r>
              <a:rPr lang="en-US" sz="3200" dirty="0" smtClean="0"/>
              <a:t>un </a:t>
            </a:r>
            <a:r>
              <a:rPr lang="en-US" sz="3200" dirty="0" smtClean="0"/>
              <a:t>argument </a:t>
            </a:r>
            <a:r>
              <a:rPr lang="en-US" sz="3200" dirty="0" err="1" smtClean="0"/>
              <a:t>utilisé</a:t>
            </a:r>
            <a:r>
              <a:rPr lang="en-US" sz="3200" dirty="0" smtClean="0"/>
              <a:t> </a:t>
            </a:r>
            <a:r>
              <a:rPr lang="en-US" sz="3200" dirty="0" err="1" smtClean="0"/>
              <a:t>en</a:t>
            </a:r>
            <a:r>
              <a:rPr lang="en-US" sz="3200" dirty="0" smtClean="0"/>
              <a:t> </a:t>
            </a:r>
            <a:r>
              <a:rPr lang="en-US" sz="3200" dirty="0" err="1" smtClean="0"/>
              <a:t>cours</a:t>
            </a:r>
            <a:r>
              <a:rPr lang="en-US" sz="3200" dirty="0" smtClean="0"/>
              <a:t>.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“</a:t>
            </a:r>
            <a:r>
              <a:rPr lang="en-US" sz="3200" i="1" dirty="0" err="1" smtClean="0"/>
              <a:t>Etre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libre</a:t>
            </a:r>
            <a:r>
              <a:rPr lang="en-US" sz="3200" i="1" dirty="0" smtClean="0"/>
              <a:t>, </a:t>
            </a:r>
            <a:r>
              <a:rPr lang="en-US" sz="3200" i="1" dirty="0" err="1" smtClean="0"/>
              <a:t>ce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n’est</a:t>
            </a:r>
            <a:r>
              <a:rPr lang="en-US" sz="3200" i="1" dirty="0" smtClean="0"/>
              <a:t> pas </a:t>
            </a:r>
            <a:r>
              <a:rPr lang="en-US" sz="3200" i="1" dirty="0" err="1" smtClean="0"/>
              <a:t>pouvoir</a:t>
            </a:r>
            <a:r>
              <a:rPr lang="en-US" sz="3200" i="1" dirty="0" smtClean="0"/>
              <a:t> faire </a:t>
            </a:r>
            <a:r>
              <a:rPr lang="en-US" sz="3200" i="1" dirty="0" err="1" smtClean="0"/>
              <a:t>n’importe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quelle</a:t>
            </a:r>
            <a:r>
              <a:rPr lang="en-US" sz="3200" i="1" dirty="0" smtClean="0"/>
              <a:t> action, </a:t>
            </a:r>
            <a:r>
              <a:rPr lang="en-US" sz="3200" i="1" dirty="0" err="1" smtClean="0"/>
              <a:t>mais</a:t>
            </a:r>
            <a:r>
              <a:rPr lang="en-US" sz="3200" i="1" dirty="0" smtClean="0"/>
              <a:t> se decider face à </a:t>
            </a:r>
            <a:r>
              <a:rPr lang="en-US" sz="3200" i="1" dirty="0" err="1" smtClean="0"/>
              <a:t>plusieurs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possibilités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données</a:t>
            </a:r>
            <a:r>
              <a:rPr lang="en-US" sz="3200" dirty="0" smtClean="0"/>
              <a:t>.”  Jean-Paul Sartre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9447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3</a:t>
            </a:r>
            <a:r>
              <a:rPr lang="en-US" sz="3200" dirty="0" smtClean="0"/>
              <a:t>- </a:t>
            </a:r>
            <a:r>
              <a:rPr lang="en-US" sz="3200" dirty="0" err="1" smtClean="0"/>
              <a:t>Utiliser</a:t>
            </a:r>
            <a:r>
              <a:rPr lang="en-US" sz="3200" dirty="0" smtClean="0"/>
              <a:t> </a:t>
            </a:r>
            <a:r>
              <a:rPr lang="en-US" sz="3200" dirty="0" err="1" smtClean="0"/>
              <a:t>vos</a:t>
            </a:r>
            <a:r>
              <a:rPr lang="en-US" sz="3200" dirty="0" smtClean="0"/>
              <a:t> </a:t>
            </a:r>
            <a:r>
              <a:rPr lang="en-US" sz="3200" dirty="0" err="1" smtClean="0"/>
              <a:t>connaissances</a:t>
            </a:r>
            <a:r>
              <a:rPr lang="en-US" sz="3200" dirty="0" smtClean="0"/>
              <a:t>. → </a:t>
            </a:r>
            <a:r>
              <a:rPr lang="en-US" sz="3200" dirty="0" err="1" smtClean="0"/>
              <a:t>Analyser</a:t>
            </a:r>
            <a:r>
              <a:rPr lang="en-US" sz="3200" dirty="0" smtClean="0"/>
              <a:t> un </a:t>
            </a:r>
            <a:r>
              <a:rPr lang="en-US" sz="3200" dirty="0" err="1" smtClean="0"/>
              <a:t>proverbe</a:t>
            </a:r>
            <a:r>
              <a:rPr lang="en-US" sz="3200" dirty="0" smtClean="0"/>
              <a:t> </a:t>
            </a:r>
            <a:r>
              <a:rPr lang="en-US" sz="3200" dirty="0" err="1" smtClean="0"/>
              <a:t>ou</a:t>
            </a:r>
            <a:r>
              <a:rPr lang="en-US" sz="3200" dirty="0" smtClean="0"/>
              <a:t> </a:t>
            </a:r>
            <a:r>
              <a:rPr lang="en-US" sz="3200" dirty="0" err="1" smtClean="0"/>
              <a:t>une</a:t>
            </a:r>
            <a:r>
              <a:rPr lang="en-US" sz="3200" dirty="0" smtClean="0"/>
              <a:t> expression courante.</a:t>
            </a:r>
            <a:endParaRPr lang="en-US" sz="3200" dirty="0"/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r>
              <a:rPr lang="en-US" sz="3200" i="1" dirty="0" smtClean="0"/>
              <a:t>Le </a:t>
            </a:r>
            <a:r>
              <a:rPr lang="en-US" sz="3200" i="1" dirty="0" err="1" smtClean="0"/>
              <a:t>verbe</a:t>
            </a:r>
            <a:r>
              <a:rPr lang="en-US" sz="3200" i="1" dirty="0" smtClean="0"/>
              <a:t> se </a:t>
            </a:r>
            <a:r>
              <a:rPr lang="en-US" sz="3200" i="1" dirty="0" err="1" smtClean="0"/>
              <a:t>contraindre</a:t>
            </a:r>
            <a:r>
              <a:rPr lang="en-US" sz="3200" i="1" dirty="0" smtClean="0"/>
              <a:t> </a:t>
            </a:r>
            <a:r>
              <a:rPr lang="en-US" sz="3200" i="1" dirty="0" smtClean="0"/>
              <a:t>a </a:t>
            </a:r>
            <a:r>
              <a:rPr lang="en-US" sz="3200" i="1" dirty="0" err="1" smtClean="0"/>
              <a:t>montré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bien</a:t>
            </a:r>
            <a:r>
              <a:rPr lang="en-US" sz="3200" i="1" dirty="0" smtClean="0"/>
              <a:t> que la </a:t>
            </a:r>
            <a:r>
              <a:rPr lang="en-US" sz="3200" i="1" dirty="0" err="1" smtClean="0"/>
              <a:t>contrainte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peut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être</a:t>
            </a:r>
            <a:r>
              <a:rPr lang="en-US" sz="3200" i="1" dirty="0" smtClean="0"/>
              <a:t> le fruit de </a:t>
            </a:r>
            <a:r>
              <a:rPr lang="en-US" sz="3200" i="1" dirty="0" err="1" smtClean="0"/>
              <a:t>notre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volonté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libre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1862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3200" dirty="0" smtClean="0"/>
              <a:t>4- </a:t>
            </a:r>
            <a:r>
              <a:rPr lang="en-US" sz="3200" dirty="0" err="1" smtClean="0"/>
              <a:t>Utiliser</a:t>
            </a:r>
            <a:r>
              <a:rPr lang="en-US" sz="3200" dirty="0" smtClean="0"/>
              <a:t> le </a:t>
            </a:r>
            <a:r>
              <a:rPr lang="en-US" sz="3200" dirty="0" err="1" smtClean="0"/>
              <a:t>vocabulaire</a:t>
            </a:r>
            <a:r>
              <a:rPr lang="en-US" sz="3200" dirty="0" smtClean="0"/>
              <a:t>. → </a:t>
            </a:r>
            <a:r>
              <a:rPr lang="en-US" sz="3200" dirty="0" err="1" smtClean="0"/>
              <a:t>Redéfinir</a:t>
            </a:r>
            <a:r>
              <a:rPr lang="en-US" sz="3200" dirty="0" smtClean="0"/>
              <a:t> </a:t>
            </a:r>
            <a:r>
              <a:rPr lang="en-US" sz="3200" dirty="0" err="1" smtClean="0"/>
              <a:t>deux</a:t>
            </a:r>
            <a:r>
              <a:rPr lang="en-US" sz="3200" dirty="0" smtClean="0"/>
              <a:t> </a:t>
            </a:r>
            <a:r>
              <a:rPr lang="en-US" sz="3200" dirty="0" err="1" smtClean="0"/>
              <a:t>termes</a:t>
            </a:r>
            <a:r>
              <a:rPr lang="en-US" sz="3200" dirty="0" smtClean="0"/>
              <a:t> qui </a:t>
            </a:r>
            <a:r>
              <a:rPr lang="en-US" sz="3200" dirty="0" err="1" smtClean="0"/>
              <a:t>paraissent</a:t>
            </a:r>
            <a:r>
              <a:rPr lang="en-US" sz="3200" dirty="0" smtClean="0"/>
              <a:t> </a:t>
            </a:r>
            <a:r>
              <a:rPr lang="en-US" sz="3200" dirty="0" err="1" smtClean="0"/>
              <a:t>contraires</a:t>
            </a:r>
            <a:r>
              <a:rPr lang="en-US" sz="3200" dirty="0" smtClean="0"/>
              <a:t> pour </a:t>
            </a:r>
            <a:r>
              <a:rPr lang="en-US" sz="3200" dirty="0" err="1" smtClean="0"/>
              <a:t>montrer</a:t>
            </a:r>
            <a:r>
              <a:rPr lang="en-US" sz="3200" dirty="0" smtClean="0"/>
              <a:t> </a:t>
            </a:r>
            <a:r>
              <a:rPr lang="en-US" sz="3200" dirty="0" err="1" smtClean="0"/>
              <a:t>qu’ils</a:t>
            </a:r>
            <a:r>
              <a:rPr lang="en-US" sz="3200" dirty="0" smtClean="0"/>
              <a:t> ne </a:t>
            </a:r>
            <a:r>
              <a:rPr lang="en-US" sz="3200" dirty="0" err="1" smtClean="0"/>
              <a:t>s’opposent</a:t>
            </a:r>
            <a:r>
              <a:rPr lang="en-US" sz="3200" dirty="0" smtClean="0"/>
              <a:t> pas.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i="1" dirty="0" smtClean="0"/>
              <a:t>La </a:t>
            </a:r>
            <a:r>
              <a:rPr lang="en-US" sz="3200" i="1" dirty="0" err="1" smtClean="0"/>
              <a:t>contrainte</a:t>
            </a:r>
            <a:r>
              <a:rPr lang="en-US" sz="3200" i="1" dirty="0" smtClean="0"/>
              <a:t> ne </a:t>
            </a:r>
            <a:r>
              <a:rPr lang="en-US" sz="3200" i="1" dirty="0" err="1" smtClean="0"/>
              <a:t>s’oppose</a:t>
            </a:r>
            <a:r>
              <a:rPr lang="en-US" sz="3200" i="1" dirty="0" smtClean="0"/>
              <a:t> pas à la </a:t>
            </a:r>
            <a:r>
              <a:rPr lang="en-US" sz="3200" i="1" dirty="0" err="1" smtClean="0"/>
              <a:t>liberté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puisque</a:t>
            </a:r>
            <a:r>
              <a:rPr lang="en-US" sz="3200" i="1" dirty="0" smtClean="0"/>
              <a:t> la </a:t>
            </a:r>
            <a:r>
              <a:rPr lang="en-US" sz="3200" i="1" dirty="0" err="1" smtClean="0"/>
              <a:t>véritable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liberté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est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l’autonomie</a:t>
            </a:r>
            <a:r>
              <a:rPr lang="en-US" sz="3200" i="1" dirty="0" smtClean="0"/>
              <a:t>, </a:t>
            </a:r>
            <a:r>
              <a:rPr lang="en-US" sz="3200" i="1" dirty="0" err="1" smtClean="0"/>
              <a:t>c’est</a:t>
            </a:r>
            <a:r>
              <a:rPr lang="en-US" sz="3200" i="1" dirty="0" smtClean="0"/>
              <a:t>-à-dire, le </a:t>
            </a:r>
            <a:r>
              <a:rPr lang="en-US" sz="3200" i="1" dirty="0" err="1" smtClean="0"/>
              <a:t>choix</a:t>
            </a:r>
            <a:r>
              <a:rPr lang="en-US" sz="3200" i="1" dirty="0" smtClean="0"/>
              <a:t> de </a:t>
            </a:r>
            <a:r>
              <a:rPr lang="en-US" sz="3200" i="1" dirty="0" err="1" smtClean="0"/>
              <a:t>ses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propres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règles</a:t>
            </a:r>
            <a:r>
              <a:rPr lang="en-US" sz="3200" i="1" dirty="0" smtClean="0"/>
              <a:t>.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396144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 smtClean="0"/>
              <a:t> 5- </a:t>
            </a:r>
            <a:r>
              <a:rPr lang="en-US" sz="3200" dirty="0" err="1" smtClean="0"/>
              <a:t>S’appuyer</a:t>
            </a:r>
            <a:r>
              <a:rPr lang="en-US" sz="3200" dirty="0" smtClean="0"/>
              <a:t> sur les concepts. → </a:t>
            </a:r>
            <a:r>
              <a:rPr lang="en-US" sz="3200" dirty="0" err="1" smtClean="0"/>
              <a:t>Définir</a:t>
            </a:r>
            <a:r>
              <a:rPr lang="en-US" sz="3200" dirty="0" smtClean="0"/>
              <a:t> un concept.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i="1" dirty="0" err="1" smtClean="0"/>
              <a:t>Etre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libre</a:t>
            </a:r>
            <a:r>
              <a:rPr lang="en-US" sz="3200" i="1" dirty="0" smtClean="0"/>
              <a:t>, </a:t>
            </a:r>
            <a:r>
              <a:rPr lang="en-US" sz="3200" i="1" dirty="0" err="1" smtClean="0"/>
              <a:t>ce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n’est</a:t>
            </a:r>
            <a:r>
              <a:rPr lang="en-US" sz="3200" i="1" dirty="0" smtClean="0"/>
              <a:t> pas </a:t>
            </a:r>
            <a:r>
              <a:rPr lang="en-US" sz="3200" i="1" dirty="0" err="1" smtClean="0"/>
              <a:t>pouvoir</a:t>
            </a:r>
            <a:r>
              <a:rPr lang="en-US" sz="3200" i="1" dirty="0" smtClean="0"/>
              <a:t> faire tout </a:t>
            </a:r>
            <a:r>
              <a:rPr lang="en-US" sz="3200" i="1" dirty="0" err="1" smtClean="0"/>
              <a:t>ce</a:t>
            </a:r>
            <a:r>
              <a:rPr lang="en-US" sz="3200" i="1" dirty="0" smtClean="0"/>
              <a:t> que </a:t>
            </a:r>
            <a:r>
              <a:rPr lang="en-US" sz="3200" i="1" dirty="0" err="1" smtClean="0"/>
              <a:t>l’on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veut</a:t>
            </a:r>
            <a:r>
              <a:rPr lang="en-US" sz="3200" i="1" dirty="0" smtClean="0"/>
              <a:t>, </a:t>
            </a:r>
            <a:r>
              <a:rPr lang="en-US" sz="3200" i="1" dirty="0" err="1" smtClean="0"/>
              <a:t>mais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choisir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ses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contraintes</a:t>
            </a:r>
            <a:r>
              <a:rPr lang="en-US" sz="3200" i="1" dirty="0" smtClean="0"/>
              <a:t>.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28761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092" y="2074985"/>
            <a:ext cx="9312398" cy="52753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/>
              <a:t>6- </a:t>
            </a:r>
            <a:r>
              <a:rPr lang="en-US" sz="3200" dirty="0" err="1" smtClean="0"/>
              <a:t>Utiliser</a:t>
            </a:r>
            <a:r>
              <a:rPr lang="en-US" sz="3200" dirty="0" smtClean="0"/>
              <a:t> les arguments types. → </a:t>
            </a:r>
            <a:r>
              <a:rPr lang="en-US" sz="3200" dirty="0" err="1" smtClean="0"/>
              <a:t>Formuler</a:t>
            </a:r>
            <a:r>
              <a:rPr lang="en-US" sz="3200" dirty="0" smtClean="0"/>
              <a:t> des arguments </a:t>
            </a:r>
            <a:r>
              <a:rPr lang="en-US" sz="3200" dirty="0" err="1" smtClean="0"/>
              <a:t>en</a:t>
            </a:r>
            <a:r>
              <a:rPr lang="en-US" sz="3200" dirty="0" smtClean="0"/>
              <a:t> </a:t>
            </a:r>
            <a:r>
              <a:rPr lang="en-US" sz="3200" dirty="0" err="1" smtClean="0"/>
              <a:t>utilisant</a:t>
            </a:r>
            <a:r>
              <a:rPr lang="en-US" sz="3200" dirty="0" smtClean="0"/>
              <a:t> la </a:t>
            </a:r>
            <a:r>
              <a:rPr lang="en-US" sz="3200" dirty="0" err="1" smtClean="0"/>
              <a:t>forme</a:t>
            </a:r>
            <a:r>
              <a:rPr lang="en-US" sz="3200" dirty="0" smtClean="0"/>
              <a:t> des arguments types (</a:t>
            </a:r>
            <a:r>
              <a:rPr lang="en-US" sz="3200" dirty="0" err="1" smtClean="0"/>
              <a:t>absurde</a:t>
            </a:r>
            <a:r>
              <a:rPr lang="en-US" sz="3200" dirty="0" smtClean="0"/>
              <a:t>, induction, deduction, alternative, </a:t>
            </a:r>
            <a:r>
              <a:rPr lang="en-US" sz="3200" dirty="0" err="1" smtClean="0"/>
              <a:t>analogie</a:t>
            </a:r>
            <a:r>
              <a:rPr lang="en-US" sz="3200" dirty="0" smtClean="0"/>
              <a:t>).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b="1" i="1" dirty="0" err="1" smtClean="0"/>
              <a:t>S’il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n’y</a:t>
            </a:r>
            <a:r>
              <a:rPr lang="en-US" sz="3200" i="1" dirty="0" smtClean="0"/>
              <a:t> a pas de </a:t>
            </a:r>
            <a:r>
              <a:rPr lang="en-US" sz="3200" i="1" dirty="0" err="1" smtClean="0"/>
              <a:t>contrainte</a:t>
            </a:r>
            <a:r>
              <a:rPr lang="en-US" sz="3200" i="1" dirty="0" smtClean="0"/>
              <a:t>, </a:t>
            </a:r>
            <a:r>
              <a:rPr lang="en-US" sz="3200" i="1" dirty="0" err="1" smtClean="0"/>
              <a:t>alors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il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n’y</a:t>
            </a:r>
            <a:r>
              <a:rPr lang="en-US" sz="3200" i="1" dirty="0" smtClean="0"/>
              <a:t> a pas de </a:t>
            </a:r>
            <a:r>
              <a:rPr lang="en-US" sz="3200" i="1" dirty="0" err="1" smtClean="0"/>
              <a:t>règles</a:t>
            </a:r>
            <a:r>
              <a:rPr lang="en-US" sz="3200" i="1" dirty="0" smtClean="0"/>
              <a:t>, </a:t>
            </a:r>
            <a:r>
              <a:rPr lang="en-US" sz="3200" b="1" i="1" dirty="0" smtClean="0"/>
              <a:t>or</a:t>
            </a:r>
            <a:r>
              <a:rPr lang="en-US" sz="3200" i="1" dirty="0" smtClean="0"/>
              <a:t> les </a:t>
            </a:r>
            <a:r>
              <a:rPr lang="en-US" sz="3200" i="1" dirty="0" err="1" smtClean="0"/>
              <a:t>règles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sont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nécessaires</a:t>
            </a:r>
            <a:r>
              <a:rPr lang="en-US" sz="3200" i="1" dirty="0" smtClean="0"/>
              <a:t> pour la vie </a:t>
            </a:r>
            <a:r>
              <a:rPr lang="en-US" sz="3200" i="1" dirty="0" err="1" smtClean="0"/>
              <a:t>en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société</a:t>
            </a:r>
            <a:r>
              <a:rPr lang="en-US" sz="3200" i="1" dirty="0" smtClean="0"/>
              <a:t>, </a:t>
            </a:r>
            <a:r>
              <a:rPr lang="en-US" sz="3200" b="1" i="1" dirty="0" err="1" smtClean="0"/>
              <a:t>donc</a:t>
            </a:r>
            <a:r>
              <a:rPr lang="en-US" sz="3200" b="1" i="1" dirty="0" smtClean="0"/>
              <a:t> </a:t>
            </a:r>
            <a:r>
              <a:rPr lang="en-US" sz="3200" i="1" dirty="0" smtClean="0"/>
              <a:t>la </a:t>
            </a:r>
            <a:r>
              <a:rPr lang="en-US" sz="3200" i="1" dirty="0" err="1" smtClean="0"/>
              <a:t>contrainte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est</a:t>
            </a:r>
            <a:r>
              <a:rPr lang="en-US" sz="3200" i="1" dirty="0" smtClean="0"/>
              <a:t> necessaire à la </a:t>
            </a:r>
            <a:r>
              <a:rPr lang="en-US" sz="3200" i="1" dirty="0" err="1" smtClean="0"/>
              <a:t>liberté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en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société</a:t>
            </a:r>
            <a:r>
              <a:rPr lang="en-US" sz="3200" i="1" dirty="0" smtClean="0"/>
              <a:t>. </a:t>
            </a:r>
            <a:r>
              <a:rPr lang="en-US" sz="3200" dirty="0" smtClean="0"/>
              <a:t>(</a:t>
            </a:r>
            <a:r>
              <a:rPr lang="en-US" sz="3200" dirty="0" err="1" smtClean="0"/>
              <a:t>raisonnement</a:t>
            </a:r>
            <a:r>
              <a:rPr lang="en-US" sz="3200" dirty="0" smtClean="0"/>
              <a:t> par </a:t>
            </a:r>
            <a:r>
              <a:rPr lang="en-US" sz="3200" dirty="0" err="1" smtClean="0"/>
              <a:t>l’absurde</a:t>
            </a:r>
            <a:r>
              <a:rPr lang="en-US" sz="3200" dirty="0" smtClean="0"/>
              <a:t>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4378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3200" dirty="0" smtClean="0"/>
              <a:t>Un argument </a:t>
            </a:r>
            <a:r>
              <a:rPr lang="en-US" sz="3200" dirty="0" err="1" smtClean="0"/>
              <a:t>est</a:t>
            </a:r>
            <a:r>
              <a:rPr lang="en-US" sz="3200" dirty="0" smtClean="0"/>
              <a:t> </a:t>
            </a:r>
            <a:r>
              <a:rPr lang="en-US" sz="3200" dirty="0" err="1" smtClean="0"/>
              <a:t>une</a:t>
            </a:r>
            <a:r>
              <a:rPr lang="en-US" sz="3200" dirty="0" smtClean="0"/>
              <a:t> idée </a:t>
            </a:r>
            <a:r>
              <a:rPr lang="en-US" sz="3200" dirty="0" err="1" smtClean="0"/>
              <a:t>générale</a:t>
            </a:r>
            <a:r>
              <a:rPr lang="en-US" sz="3200" dirty="0" smtClean="0"/>
              <a:t> qui </a:t>
            </a:r>
            <a:r>
              <a:rPr lang="en-US" sz="3200" dirty="0" err="1" smtClean="0"/>
              <a:t>vient</a:t>
            </a:r>
            <a:r>
              <a:rPr lang="en-US" sz="3200" dirty="0" smtClean="0"/>
              <a:t> justifier </a:t>
            </a:r>
            <a:r>
              <a:rPr lang="en-US" sz="3200" dirty="0" err="1" smtClean="0"/>
              <a:t>une</a:t>
            </a:r>
            <a:r>
              <a:rPr lang="en-US" sz="3200" dirty="0" smtClean="0"/>
              <a:t> </a:t>
            </a:r>
            <a:r>
              <a:rPr lang="en-US" sz="3200" dirty="0" err="1" smtClean="0"/>
              <a:t>autre</a:t>
            </a:r>
            <a:r>
              <a:rPr lang="en-US" sz="3200" dirty="0" smtClean="0"/>
              <a:t> idée.</a:t>
            </a:r>
          </a:p>
          <a:p>
            <a:pPr marL="0" indent="0">
              <a:buNone/>
            </a:pPr>
            <a:r>
              <a:rPr lang="en-US" sz="3200" dirty="0" err="1" smtClean="0"/>
              <a:t>C’est</a:t>
            </a:r>
            <a:r>
              <a:rPr lang="en-US" sz="3200" dirty="0" smtClean="0"/>
              <a:t> </a:t>
            </a:r>
            <a:r>
              <a:rPr lang="en-US" sz="3200" dirty="0" err="1" smtClean="0"/>
              <a:t>une</a:t>
            </a:r>
            <a:r>
              <a:rPr lang="en-US" sz="3200" dirty="0" smtClean="0"/>
              <a:t> idée </a:t>
            </a:r>
            <a:r>
              <a:rPr lang="en-US" sz="3200" dirty="0" err="1" smtClean="0"/>
              <a:t>logique</a:t>
            </a:r>
            <a:r>
              <a:rPr lang="en-US" sz="3200" dirty="0" smtClean="0"/>
              <a:t> qui a </a:t>
            </a:r>
            <a:r>
              <a:rPr lang="en-US" sz="3200" dirty="0" err="1" smtClean="0"/>
              <a:t>comme</a:t>
            </a:r>
            <a:r>
              <a:rPr lang="en-US" sz="3200" dirty="0" smtClean="0"/>
              <a:t> but de </a:t>
            </a:r>
            <a:r>
              <a:rPr lang="en-US" sz="3200" dirty="0" err="1" smtClean="0"/>
              <a:t>convaincre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4931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 smtClean="0"/>
              <a:t>           </a:t>
            </a:r>
            <a:r>
              <a:rPr lang="en-US" sz="6000" dirty="0" smtClean="0">
                <a:solidFill>
                  <a:srgbClr val="FF0000"/>
                </a:solidFill>
              </a:rPr>
              <a:t>Attention!</a:t>
            </a:r>
            <a:endParaRPr 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97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3200" dirty="0" err="1" smtClean="0"/>
              <a:t>Une</a:t>
            </a:r>
            <a:r>
              <a:rPr lang="en-US" sz="3200" dirty="0" smtClean="0"/>
              <a:t> </a:t>
            </a:r>
            <a:r>
              <a:rPr lang="en-US" sz="3200" dirty="0" err="1" smtClean="0"/>
              <a:t>même</a:t>
            </a:r>
            <a:r>
              <a:rPr lang="en-US" sz="3200" dirty="0" smtClean="0"/>
              <a:t> idée </a:t>
            </a:r>
            <a:r>
              <a:rPr lang="en-US" sz="3200" dirty="0" err="1" smtClean="0"/>
              <a:t>générale</a:t>
            </a:r>
            <a:r>
              <a:rPr lang="en-US" sz="3200" dirty="0" smtClean="0"/>
              <a:t> </a:t>
            </a:r>
            <a:r>
              <a:rPr lang="en-US" sz="3200" dirty="0" err="1" smtClean="0"/>
              <a:t>peut</a:t>
            </a:r>
            <a:r>
              <a:rPr lang="en-US" sz="3200" dirty="0" smtClean="0"/>
              <a:t> </a:t>
            </a:r>
            <a:r>
              <a:rPr lang="en-US" sz="3200" dirty="0" err="1" smtClean="0"/>
              <a:t>être</a:t>
            </a:r>
            <a:r>
              <a:rPr lang="en-US" sz="3200" dirty="0" smtClean="0"/>
              <a:t> un argument </a:t>
            </a:r>
            <a:r>
              <a:rPr lang="en-US" sz="3200" dirty="0" err="1" smtClean="0"/>
              <a:t>si</a:t>
            </a:r>
            <a:r>
              <a:rPr lang="en-US" sz="3200" dirty="0" smtClean="0"/>
              <a:t> </a:t>
            </a:r>
            <a:r>
              <a:rPr lang="en-US" sz="3200" dirty="0" err="1" smtClean="0"/>
              <a:t>elle</a:t>
            </a:r>
            <a:r>
              <a:rPr lang="en-US" sz="3200" dirty="0" smtClean="0"/>
              <a:t> </a:t>
            </a:r>
            <a:r>
              <a:rPr lang="en-US" sz="3200" dirty="0" err="1" smtClean="0"/>
              <a:t>justifie</a:t>
            </a:r>
            <a:r>
              <a:rPr lang="en-US" sz="3200" dirty="0" smtClean="0"/>
              <a:t> </a:t>
            </a:r>
            <a:r>
              <a:rPr lang="en-US" sz="3200" dirty="0" err="1" smtClean="0"/>
              <a:t>une</a:t>
            </a:r>
            <a:r>
              <a:rPr lang="en-US" sz="3200" dirty="0" smtClean="0"/>
              <a:t> </a:t>
            </a:r>
            <a:r>
              <a:rPr lang="en-US" sz="3200" dirty="0" err="1" smtClean="0"/>
              <a:t>autre</a:t>
            </a:r>
            <a:r>
              <a:rPr lang="en-US" sz="3200" dirty="0" smtClean="0"/>
              <a:t> idée </a:t>
            </a:r>
            <a:r>
              <a:rPr lang="en-US" sz="3200" dirty="0" err="1" smtClean="0"/>
              <a:t>générale</a:t>
            </a:r>
            <a:r>
              <a:rPr lang="en-US" sz="3200" dirty="0" smtClean="0"/>
              <a:t>, </a:t>
            </a:r>
            <a:r>
              <a:rPr lang="en-US" sz="3200" dirty="0" err="1" smtClean="0"/>
              <a:t>ou</a:t>
            </a:r>
            <a:r>
              <a:rPr lang="en-US" sz="3200" dirty="0" smtClean="0"/>
              <a:t> </a:t>
            </a:r>
            <a:r>
              <a:rPr lang="en-US" sz="3200" dirty="0" err="1" smtClean="0"/>
              <a:t>une</a:t>
            </a:r>
            <a:r>
              <a:rPr lang="en-US" sz="3200" dirty="0" smtClean="0"/>
              <a:t> </a:t>
            </a:r>
            <a:r>
              <a:rPr lang="en-US" sz="3200" dirty="0" err="1" smtClean="0"/>
              <a:t>thèse</a:t>
            </a:r>
            <a:r>
              <a:rPr lang="en-US" sz="3200" dirty="0" smtClean="0"/>
              <a:t> </a:t>
            </a:r>
            <a:r>
              <a:rPr lang="en-US" sz="3200" dirty="0" err="1" smtClean="0"/>
              <a:t>si</a:t>
            </a:r>
            <a:r>
              <a:rPr lang="en-US" sz="3200" dirty="0" smtClean="0"/>
              <a:t> </a:t>
            </a:r>
            <a:r>
              <a:rPr lang="en-US" sz="3200" dirty="0" err="1" smtClean="0"/>
              <a:t>elle</a:t>
            </a:r>
            <a:r>
              <a:rPr lang="en-US" sz="3200" dirty="0" smtClean="0"/>
              <a:t> </a:t>
            </a:r>
            <a:r>
              <a:rPr lang="en-US" sz="3200" dirty="0" err="1" smtClean="0"/>
              <a:t>est</a:t>
            </a:r>
            <a:r>
              <a:rPr lang="en-US" sz="3200" dirty="0" smtClean="0"/>
              <a:t> </a:t>
            </a:r>
            <a:r>
              <a:rPr lang="en-US" sz="3200" dirty="0" err="1" smtClean="0"/>
              <a:t>justifiée</a:t>
            </a:r>
            <a:r>
              <a:rPr lang="en-US" sz="3200" dirty="0" smtClean="0"/>
              <a:t> par </a:t>
            </a:r>
            <a:r>
              <a:rPr lang="en-US" sz="3200" dirty="0" err="1" smtClean="0"/>
              <a:t>une</a:t>
            </a:r>
            <a:r>
              <a:rPr lang="en-US" sz="3200" dirty="0" smtClean="0"/>
              <a:t> </a:t>
            </a:r>
            <a:r>
              <a:rPr lang="en-US" sz="3200" dirty="0" err="1" smtClean="0"/>
              <a:t>autre</a:t>
            </a:r>
            <a:r>
              <a:rPr lang="en-US" sz="3200" dirty="0" smtClean="0"/>
              <a:t> idée </a:t>
            </a:r>
            <a:r>
              <a:rPr lang="en-US" sz="3200" dirty="0" err="1" smtClean="0"/>
              <a:t>générale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9920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smtClean="0"/>
              <a:t>                                                      </a:t>
            </a:r>
            <a:r>
              <a:rPr lang="en-US" sz="6000" dirty="0" err="1" smtClean="0">
                <a:solidFill>
                  <a:srgbClr val="FF0000"/>
                </a:solidFill>
              </a:rPr>
              <a:t>Exemples</a:t>
            </a:r>
            <a:endParaRPr 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9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7470" y="2673838"/>
            <a:ext cx="8825659" cy="3416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i="1" u="sng" dirty="0" smtClean="0"/>
              <a:t> </a:t>
            </a:r>
            <a:r>
              <a:rPr lang="en-US" sz="2000" i="1" u="sng" dirty="0" err="1" smtClean="0"/>
              <a:t>L’être</a:t>
            </a:r>
            <a:r>
              <a:rPr lang="en-US" sz="2000" i="1" u="sng" dirty="0" smtClean="0"/>
              <a:t> </a:t>
            </a:r>
            <a:r>
              <a:rPr lang="en-US" sz="2000" i="1" u="sng" dirty="0" err="1" smtClean="0"/>
              <a:t>humain</a:t>
            </a:r>
            <a:r>
              <a:rPr lang="en-US" sz="2000" i="1" u="sng" dirty="0" smtClean="0"/>
              <a:t> a un </a:t>
            </a:r>
            <a:r>
              <a:rPr lang="en-US" sz="2000" i="1" u="sng" dirty="0" err="1" smtClean="0"/>
              <a:t>libre</a:t>
            </a:r>
            <a:r>
              <a:rPr lang="en-US" sz="2000" i="1" u="sng" dirty="0" smtClean="0"/>
              <a:t> </a:t>
            </a:r>
            <a:r>
              <a:rPr lang="en-US" sz="2000" i="1" u="sng" dirty="0" err="1" smtClean="0"/>
              <a:t>arbitre</a:t>
            </a:r>
            <a:r>
              <a:rPr lang="en-US" sz="2000" i="1" u="sng" dirty="0" smtClean="0"/>
              <a:t> </a:t>
            </a:r>
            <a:r>
              <a:rPr lang="en-US" sz="2000" i="1" dirty="0" smtClean="0"/>
              <a:t>car </a:t>
            </a:r>
            <a:r>
              <a:rPr lang="en-US" sz="2000" i="1" dirty="0" err="1" smtClean="0"/>
              <a:t>il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est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responsable</a:t>
            </a:r>
            <a:r>
              <a:rPr lang="en-US" sz="2000" i="1" dirty="0" smtClean="0"/>
              <a:t> de </a:t>
            </a:r>
            <a:r>
              <a:rPr lang="en-US" sz="2000" i="1" dirty="0" err="1" smtClean="0"/>
              <a:t>ses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actes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sz="2000" dirty="0" smtClean="0"/>
              <a:t>                         </a:t>
            </a:r>
            <a:r>
              <a:rPr lang="en-US" sz="2000" dirty="0" smtClean="0">
                <a:solidFill>
                  <a:srgbClr val="FF0000"/>
                </a:solidFill>
              </a:rPr>
              <a:t>[</a:t>
            </a:r>
            <a:r>
              <a:rPr lang="en-US" sz="2000" dirty="0" err="1" smtClean="0">
                <a:solidFill>
                  <a:srgbClr val="FF0000"/>
                </a:solidFill>
              </a:rPr>
              <a:t>thèse</a:t>
            </a:r>
            <a:r>
              <a:rPr lang="en-US" sz="2000" dirty="0" smtClean="0">
                <a:solidFill>
                  <a:srgbClr val="FF0000"/>
                </a:solidFill>
              </a:rPr>
              <a:t>]                                     [argument]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i="1" u="sng" dirty="0" err="1" smtClean="0"/>
              <a:t>L’être</a:t>
            </a:r>
            <a:r>
              <a:rPr lang="en-US" sz="2000" i="1" u="sng" dirty="0" smtClean="0"/>
              <a:t> </a:t>
            </a:r>
            <a:r>
              <a:rPr lang="en-US" sz="2000" i="1" u="sng" dirty="0" err="1" smtClean="0"/>
              <a:t>humain</a:t>
            </a:r>
            <a:r>
              <a:rPr lang="en-US" sz="2000" i="1" u="sng" dirty="0" smtClean="0"/>
              <a:t> </a:t>
            </a:r>
            <a:r>
              <a:rPr lang="en-US" sz="2000" i="1" u="sng" dirty="0" err="1" smtClean="0"/>
              <a:t>est</a:t>
            </a:r>
            <a:r>
              <a:rPr lang="en-US" sz="2000" i="1" u="sng" dirty="0" smtClean="0"/>
              <a:t> </a:t>
            </a:r>
            <a:r>
              <a:rPr lang="en-US" sz="2000" i="1" u="sng" dirty="0" err="1" smtClean="0"/>
              <a:t>responsable</a:t>
            </a:r>
            <a:r>
              <a:rPr lang="en-US" sz="2000" i="1" u="sng" dirty="0" smtClean="0"/>
              <a:t> de </a:t>
            </a:r>
            <a:r>
              <a:rPr lang="en-US" sz="2000" i="1" u="sng" dirty="0" err="1" smtClean="0"/>
              <a:t>ses</a:t>
            </a:r>
            <a:r>
              <a:rPr lang="en-US" sz="2000" i="1" u="sng" dirty="0" smtClean="0"/>
              <a:t> </a:t>
            </a:r>
            <a:r>
              <a:rPr lang="en-US" sz="2000" i="1" u="sng" dirty="0" err="1" smtClean="0"/>
              <a:t>actes</a:t>
            </a:r>
            <a:r>
              <a:rPr lang="en-US" sz="2000" i="1" u="sng" dirty="0" smtClean="0"/>
              <a:t> </a:t>
            </a:r>
            <a:r>
              <a:rPr lang="en-US" sz="2000" i="1" dirty="0" smtClean="0"/>
              <a:t>car </a:t>
            </a:r>
            <a:r>
              <a:rPr lang="en-US" sz="2000" i="1" dirty="0" err="1" smtClean="0"/>
              <a:t>il</a:t>
            </a:r>
            <a:r>
              <a:rPr lang="en-US" sz="2000" i="1" dirty="0" smtClean="0"/>
              <a:t> a un </a:t>
            </a:r>
            <a:r>
              <a:rPr lang="en-US" sz="2000" i="1" dirty="0" err="1" smtClean="0"/>
              <a:t>libre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arbitre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         </a:t>
            </a:r>
            <a:r>
              <a:rPr lang="en-US" sz="2000" dirty="0" smtClean="0">
                <a:solidFill>
                  <a:srgbClr val="FF0000"/>
                </a:solidFill>
              </a:rPr>
              <a:t>[</a:t>
            </a:r>
            <a:r>
              <a:rPr lang="en-US" sz="2000" dirty="0" err="1">
                <a:solidFill>
                  <a:srgbClr val="FF0000"/>
                </a:solidFill>
              </a:rPr>
              <a:t>t</a:t>
            </a:r>
            <a:r>
              <a:rPr lang="en-US" sz="2000" dirty="0" err="1" smtClean="0">
                <a:solidFill>
                  <a:srgbClr val="FF0000"/>
                </a:solidFill>
              </a:rPr>
              <a:t>hèse</a:t>
            </a:r>
            <a:r>
              <a:rPr lang="en-US" sz="2000" dirty="0" smtClean="0">
                <a:solidFill>
                  <a:srgbClr val="FF0000"/>
                </a:solidFill>
              </a:rPr>
              <a:t>]                                            [argument]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82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8192" y="2709008"/>
            <a:ext cx="8825659" cy="3416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Comment </a:t>
            </a:r>
            <a:r>
              <a:rPr lang="en-US" sz="4000" dirty="0" err="1" smtClean="0"/>
              <a:t>trouver</a:t>
            </a:r>
            <a:r>
              <a:rPr lang="en-US" sz="4000" dirty="0" smtClean="0"/>
              <a:t> des arguments?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1072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 err="1" smtClean="0">
                <a:solidFill>
                  <a:srgbClr val="FF0000"/>
                </a:solidFill>
              </a:rPr>
              <a:t>Exemple</a:t>
            </a:r>
            <a:endParaRPr lang="en-US" sz="32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200" dirty="0" err="1" smtClean="0"/>
              <a:t>Etre</a:t>
            </a:r>
            <a:r>
              <a:rPr lang="en-US" sz="3200" dirty="0" smtClean="0"/>
              <a:t> </a:t>
            </a:r>
            <a:r>
              <a:rPr lang="en-US" sz="3200" dirty="0" err="1" smtClean="0"/>
              <a:t>libre</a:t>
            </a:r>
            <a:r>
              <a:rPr lang="en-US" sz="3200" dirty="0" smtClean="0"/>
              <a:t>, </a:t>
            </a:r>
            <a:r>
              <a:rPr lang="en-US" sz="3200" dirty="0" err="1" smtClean="0"/>
              <a:t>est-ce</a:t>
            </a:r>
            <a:r>
              <a:rPr lang="en-US" sz="3200" dirty="0" smtClean="0"/>
              <a:t> </a:t>
            </a:r>
            <a:r>
              <a:rPr lang="en-US" sz="3200" dirty="0" err="1" smtClean="0"/>
              <a:t>n’avoir</a:t>
            </a:r>
            <a:r>
              <a:rPr lang="en-US" sz="3200" dirty="0" smtClean="0"/>
              <a:t> </a:t>
            </a:r>
            <a:r>
              <a:rPr lang="en-US" sz="3200" dirty="0" err="1" smtClean="0"/>
              <a:t>aucune</a:t>
            </a:r>
            <a:r>
              <a:rPr lang="en-US" sz="3200" dirty="0" smtClean="0"/>
              <a:t> </a:t>
            </a:r>
            <a:r>
              <a:rPr lang="en-US" sz="3200" dirty="0" err="1" smtClean="0"/>
              <a:t>contrainte</a:t>
            </a:r>
            <a:r>
              <a:rPr lang="en-US" sz="3200" dirty="0" smtClean="0"/>
              <a:t>?</a:t>
            </a:r>
          </a:p>
          <a:p>
            <a:pPr marL="0" indent="0">
              <a:buNone/>
            </a:pPr>
            <a:r>
              <a:rPr lang="en-US" sz="3200" dirty="0" err="1" smtClean="0">
                <a:solidFill>
                  <a:srgbClr val="FF0000"/>
                </a:solidFill>
              </a:rPr>
              <a:t>Thèse</a:t>
            </a:r>
            <a:r>
              <a:rPr lang="en-US" sz="3200" dirty="0" smtClean="0">
                <a:solidFill>
                  <a:srgbClr val="FF0000"/>
                </a:solidFill>
              </a:rPr>
              <a:t> : </a:t>
            </a:r>
            <a:r>
              <a:rPr lang="en-US" sz="3200" dirty="0" smtClean="0"/>
              <a:t>“On </a:t>
            </a:r>
            <a:r>
              <a:rPr lang="en-US" sz="3200" dirty="0" err="1" smtClean="0"/>
              <a:t>peut</a:t>
            </a:r>
            <a:r>
              <a:rPr lang="en-US" sz="3200" dirty="0" smtClean="0"/>
              <a:t> </a:t>
            </a:r>
            <a:r>
              <a:rPr lang="en-US" sz="3200" dirty="0" err="1" smtClean="0"/>
              <a:t>être</a:t>
            </a:r>
            <a:r>
              <a:rPr lang="en-US" sz="3200" dirty="0" smtClean="0"/>
              <a:t> </a:t>
            </a:r>
            <a:r>
              <a:rPr lang="en-US" sz="3200" dirty="0" err="1" smtClean="0"/>
              <a:t>libre</a:t>
            </a:r>
            <a:r>
              <a:rPr lang="en-US" sz="3200" dirty="0" smtClean="0"/>
              <a:t> tout </a:t>
            </a:r>
            <a:r>
              <a:rPr lang="en-US" sz="3200" dirty="0" err="1" smtClean="0"/>
              <a:t>en</a:t>
            </a:r>
            <a:r>
              <a:rPr lang="en-US" sz="3200" dirty="0" smtClean="0"/>
              <a:t> </a:t>
            </a:r>
            <a:r>
              <a:rPr lang="en-US" sz="3200" dirty="0" err="1" smtClean="0"/>
              <a:t>ayant</a:t>
            </a:r>
            <a:r>
              <a:rPr lang="en-US" sz="3200" dirty="0" smtClean="0"/>
              <a:t> des </a:t>
            </a:r>
            <a:r>
              <a:rPr lang="en-US" sz="3200" dirty="0" err="1" smtClean="0"/>
              <a:t>contraintes</a:t>
            </a:r>
            <a:r>
              <a:rPr lang="en-US" sz="3200" dirty="0" smtClean="0"/>
              <a:t>”.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5366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1- </a:t>
            </a:r>
            <a:r>
              <a:rPr lang="en-US" sz="3200" dirty="0" err="1" smtClean="0"/>
              <a:t>Analyser</a:t>
            </a:r>
            <a:r>
              <a:rPr lang="en-US" sz="3200" dirty="0" smtClean="0"/>
              <a:t> </a:t>
            </a:r>
            <a:r>
              <a:rPr lang="en-US" sz="3200" dirty="0" err="1" smtClean="0"/>
              <a:t>l’idée</a:t>
            </a:r>
            <a:r>
              <a:rPr lang="en-US" sz="3200" dirty="0" smtClean="0"/>
              <a:t> que </a:t>
            </a:r>
            <a:r>
              <a:rPr lang="en-US" sz="3200" dirty="0" err="1" smtClean="0"/>
              <a:t>vous</a:t>
            </a:r>
            <a:r>
              <a:rPr lang="en-US" sz="3200" dirty="0" smtClean="0"/>
              <a:t> </a:t>
            </a:r>
            <a:r>
              <a:rPr lang="en-US" sz="3200" dirty="0" err="1" smtClean="0"/>
              <a:t>défendez</a:t>
            </a:r>
            <a:r>
              <a:rPr lang="en-US" sz="3200" dirty="0"/>
              <a:t> </a:t>
            </a:r>
            <a:r>
              <a:rPr lang="en-US" sz="3200" dirty="0" smtClean="0"/>
              <a:t>→ </a:t>
            </a:r>
            <a:r>
              <a:rPr lang="en-US" sz="3200" dirty="0" err="1" smtClean="0"/>
              <a:t>Chercher</a:t>
            </a:r>
            <a:r>
              <a:rPr lang="en-US" sz="3200" dirty="0" smtClean="0"/>
              <a:t> les causes et les </a:t>
            </a:r>
            <a:r>
              <a:rPr lang="en-US" sz="3200" dirty="0" err="1" smtClean="0"/>
              <a:t>présupposés</a:t>
            </a:r>
            <a:r>
              <a:rPr lang="en-US" sz="3200" dirty="0" smtClean="0"/>
              <a:t> de </a:t>
            </a:r>
            <a:r>
              <a:rPr lang="en-US" sz="3200" dirty="0" err="1" smtClean="0"/>
              <a:t>l’idée</a:t>
            </a:r>
            <a:r>
              <a:rPr lang="en-US" sz="3200" dirty="0" smtClean="0"/>
              <a:t> que </a:t>
            </a:r>
            <a:r>
              <a:rPr lang="en-US" sz="3200" dirty="0" err="1" smtClean="0"/>
              <a:t>vous</a:t>
            </a:r>
            <a:r>
              <a:rPr lang="en-US" sz="3200" dirty="0" smtClean="0"/>
              <a:t> </a:t>
            </a:r>
            <a:r>
              <a:rPr lang="en-US" sz="3200" dirty="0" err="1" smtClean="0"/>
              <a:t>voulez</a:t>
            </a:r>
            <a:r>
              <a:rPr lang="en-US" sz="3200" dirty="0" smtClean="0"/>
              <a:t> </a:t>
            </a:r>
            <a:r>
              <a:rPr lang="en-US" sz="3200" dirty="0" err="1" smtClean="0"/>
              <a:t>défendre</a:t>
            </a:r>
            <a:r>
              <a:rPr lang="en-US" sz="3200" dirty="0" smtClean="0"/>
              <a:t>.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  On </a:t>
            </a:r>
            <a:r>
              <a:rPr lang="en-US" sz="3200" dirty="0" err="1" smtClean="0"/>
              <a:t>peut</a:t>
            </a:r>
            <a:r>
              <a:rPr lang="en-US" sz="3200" dirty="0" smtClean="0"/>
              <a:t> </a:t>
            </a:r>
            <a:r>
              <a:rPr lang="en-US" sz="3200" dirty="0" err="1" smtClean="0"/>
              <a:t>choisir</a:t>
            </a:r>
            <a:r>
              <a:rPr lang="en-US" sz="3200" dirty="0" smtClean="0"/>
              <a:t> </a:t>
            </a:r>
            <a:r>
              <a:rPr lang="en-US" sz="3200" dirty="0" err="1" smtClean="0"/>
              <a:t>ses</a:t>
            </a:r>
            <a:r>
              <a:rPr lang="en-US" sz="3200" dirty="0" smtClean="0"/>
              <a:t> </a:t>
            </a:r>
            <a:r>
              <a:rPr lang="en-US" sz="3200" dirty="0" err="1" smtClean="0"/>
              <a:t>propres</a:t>
            </a:r>
            <a:r>
              <a:rPr lang="en-US" sz="3200" dirty="0" smtClean="0"/>
              <a:t> </a:t>
            </a:r>
            <a:r>
              <a:rPr lang="en-US" sz="3200" dirty="0" err="1" smtClean="0"/>
              <a:t>contraintes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2956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160</TotalTime>
  <Words>378</Words>
  <Application>Microsoft Office PowerPoint</Application>
  <PresentationFormat>Widescreen</PresentationFormat>
  <Paragraphs>33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Ion Boardroom</vt:lpstr>
      <vt:lpstr>Qu’est-ce qu’un argument?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Qu’est-ce qu’un argument?</dc:title>
  <dc:creator>User</dc:creator>
  <cp:lastModifiedBy>User</cp:lastModifiedBy>
  <cp:revision>13</cp:revision>
  <dcterms:created xsi:type="dcterms:W3CDTF">2024-10-13T15:02:52Z</dcterms:created>
  <dcterms:modified xsi:type="dcterms:W3CDTF">2024-12-05T08:18:29Z</dcterms:modified>
</cp:coreProperties>
</file>